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1" autoAdjust="0"/>
    <p:restoredTop sz="94660"/>
  </p:normalViewPr>
  <p:slideViewPr>
    <p:cSldViewPr snapToGrid="0">
      <p:cViewPr varScale="1">
        <p:scale>
          <a:sx n="85" d="100"/>
          <a:sy n="85" d="100"/>
        </p:scale>
        <p:origin x="120" y="3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png>
</file>

<file path=ppt/media/image4.png>
</file>

<file path=ppt/media/image5.jpg>
</file>

<file path=ppt/media/image6.pn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674CB-3709-4ACF-BB61-29ADEA3D41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33272"/>
            <a:ext cx="9144000" cy="2478024"/>
          </a:xfrm>
        </p:spPr>
        <p:txBody>
          <a:bodyPr lIns="0" tIns="0" rIns="0" bIns="0" anchor="b">
            <a:noAutofit/>
          </a:bodyPr>
          <a:lstStyle>
            <a:lvl1pPr algn="ctr">
              <a:defRPr sz="4000" spc="75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06DA6BE-9B64-48FC-92D1-EF0D426A39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22192"/>
            <a:ext cx="9144000" cy="1435608"/>
          </a:xfrm>
        </p:spPr>
        <p:txBody>
          <a:bodyPr lIns="0" tIns="0" rIns="0" bIns="0">
            <a:normAutofit/>
          </a:bodyPr>
          <a:lstStyle>
            <a:lvl1pPr marL="0" indent="0" algn="ctr">
              <a:lnSpc>
                <a:spcPct val="150000"/>
              </a:lnSpc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83AE59-8E21-449F-86DA-5BE297010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5A5808-3B61-48CC-92EF-85AC2E0DFA56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CCD60-9970-49FD-8254-21154BAA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C0A488-07A7-42F9-B1DF-68545B754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440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DC3B6-2D75-4EC4-9120-88DCE0EA61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4B06CB-A0FE-4499-B674-90C8C281A5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7FD700-765A-4DE6-A8EC-9D9D92FCBB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5E98AF-4574-4509-BF7A-519ACD5BF826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664EC-C4B1-4D14-9ED3-14C6CCBFFC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DF5526-E518-4133-9F44-D812576C1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2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F62998-15B1-4CA8-8C60-7801001F80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838899"/>
            <a:ext cx="2628900" cy="48493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11AE278-0885-4594-AB09-120344C7D8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49235" y="838900"/>
            <a:ext cx="7723265" cy="48493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B850CC-FB43-4988-8D4E-9C54C201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DD97D4-9636-490F-85D0-E926C2B6F3B1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A70300-3853-4FB4-A084-CF6E5CF2BD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DBAFB0-25AA-4B69-8418-418F47A927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0223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FE0F35-0AE7-48AB-9005-F1DB4BD0B4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D4022-C31F-4C4C-B5BF-5F9730C08A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A45EE9-11D3-436C-9D73-1AA6CCDB16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AF3C6-0FD4-4939-991C-00DDE5C56815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2817DCF-881F-4956-81AE-A6D27A88F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65F17-AD75-4B7E-970D-5D4DBD5D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319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C12CB-05D8-4D62-BDC5-812DB6DD0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1709738"/>
            <a:ext cx="9966960" cy="2852737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4400" spc="75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52F020-8516-4B9E-B455-5731ED6C9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4974336"/>
            <a:ext cx="9966961" cy="1115568"/>
          </a:xfrm>
        </p:spPr>
        <p:txBody>
          <a:bodyPr>
            <a:normAutofit/>
          </a:bodyPr>
          <a:lstStyle>
            <a:lvl1pPr marL="0" indent="0">
              <a:buNone/>
              <a:defRPr sz="1600" cap="all" spc="6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822993-6E28-44BB-B983-095B476B80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07482-8128-47C6-A8DD-6452B0291CFF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909971-06C9-462B-81D9-BEF24C708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A076D-47C1-49CD-9A8B-956DB3FC3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51536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8DFBD-F5ED-455C-8AD0-97476A55E3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30E58C-F463-4D52-9225-9410133113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371600" y="2112264"/>
            <a:ext cx="4846320" cy="3959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F7BDB4-97FA-485D-A557-6F96692BAC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66560" y="2112265"/>
            <a:ext cx="4846320" cy="395935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C50007-C799-4117-8ACD-5EE980E63F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903F25-275E-41DE-BE3B-EBF0DB49F9B1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4E8968-6BAD-4D5A-BF1D-911C7A39C1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9D8C08-BF20-4D5E-9004-0C075C36D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400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036E0D-26A5-455A-A8BD-70DA8BC03E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484107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D4EA0-094D-4056-9032-BFB44B40896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371600" y="3018472"/>
            <a:ext cx="4841076" cy="31048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FC0CCE8-718F-4620-8B4A-C60EEA7B88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766560" y="2112264"/>
            <a:ext cx="484632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6CE86DF-0069-4D31-BDD3-A9A2F9B7B4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766560" y="3018471"/>
            <a:ext cx="4841076" cy="31048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1A5ED06-FE54-4B86-A8D4-07D0EB08C3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75572-4A44-4171-84AA-64D42C8050A6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9EC6C3-0950-4AFE-936A-9AB5D22784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84B1D1-BE0C-48F4-BC74-90675A0F07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2D453288-3D76-40C1-BE00-223AB28F13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132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3B1716-24B0-42CD-95B6-843092597B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E3617E-4B11-481F-AC6E-000317902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1612E-528E-4FD5-9E9E-E15F1108F171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BF19CC-06D3-40E9-81B5-63B457B22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EFC312-3AA5-46F7-B701-3D9327A68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017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C9E28E-1389-47AF-B3EB-22571417A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F6D862-A06D-436F-A92E-EBAAD50B6E50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CF6B08-1984-4F7C-9F6E-A4F47BDB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1B3C5-CEC7-427F-931C-1318C421BE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860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EB55F-536E-4547-A5D2-0483FC3684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425"/>
            <a:ext cx="3932237" cy="1894511"/>
          </a:xfrm>
        </p:spPr>
        <p:txBody>
          <a:bodyPr anchor="b"/>
          <a:lstStyle>
            <a:lvl1pPr>
              <a:lnSpc>
                <a:spcPct val="100000"/>
              </a:lnSpc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717D3C-533B-4EA9-886B-FAE59956C7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0992" y="987425"/>
            <a:ext cx="568756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19D2E1-4B17-4608-961E-2C4719855E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58510"/>
            <a:ext cx="3932237" cy="280254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5A3535-184C-438C-AE91-9C42B7C5A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3E0B7D-2260-4809-8F0A-9E5F3E24F169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DF6DBC3-4A58-42BA-9B55-A9A725103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4E6563-0AB6-4038-A12B-A259552DB6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206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702C5-1E3B-4C62-A538-59BB572864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987552"/>
            <a:ext cx="3932237" cy="1892808"/>
          </a:xfrm>
        </p:spPr>
        <p:txBody>
          <a:bodyPr anchor="b"/>
          <a:lstStyle>
            <a:lvl1pPr>
              <a:defRPr sz="3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2CF574-95CE-4E60-B2CF-3B5B4F33A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05319" y="987425"/>
            <a:ext cx="5833242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39F7C-C735-4356-8B04-89E19047950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71600" y="3033286"/>
            <a:ext cx="3932237" cy="2835702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E706DF-52A3-4F34-9BF5-E1ACD5D54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8E4735-C637-46A3-94EB-AB3AC4188D2F}" type="datetime2">
              <a:rPr lang="en-US" smtClean="0"/>
              <a:t>Monday, October 18, 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B25E53-E72E-4110-BB6B-3477F56C3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686F8F-3D62-4CEC-AD9A-B70848E6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389E6-C847-4AD0-B56D-D205B2EAB1E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989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CF2F3BB-127D-44BC-A8EF-A8BB5F5911CA}"/>
              </a:ext>
            </a:extLst>
          </p:cNvPr>
          <p:cNvSpPr/>
          <p:nvPr/>
        </p:nvSpPr>
        <p:spPr>
          <a:xfrm rot="10800000" flipH="1">
            <a:off x="0" y="6401226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10D1F30-F118-4A1F-A48F-7E5706959F64}"/>
              </a:ext>
            </a:extLst>
          </p:cNvPr>
          <p:cNvSpPr/>
          <p:nvPr/>
        </p:nvSpPr>
        <p:spPr>
          <a:xfrm flipH="1">
            <a:off x="4038602" y="6401228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AE890C-17CE-44C0-BDED-BA68F92A84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795528"/>
            <a:ext cx="10241280" cy="1234440"/>
          </a:xfrm>
          <a:prstGeom prst="rect">
            <a:avLst/>
          </a:prstGeom>
        </p:spPr>
        <p:txBody>
          <a:bodyPr vert="horz" lIns="0" tIns="0" rIns="0" bIns="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10A6E-46D1-42CF-996C-2207737FB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1600" y="2112264"/>
            <a:ext cx="10241280" cy="3959352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5B5247-D236-462B-BCE0-2A24DF75B0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909560" y="6409944"/>
            <a:ext cx="3703320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rgbClr val="FFFFFF"/>
                </a:solidFill>
              </a:defRPr>
            </a:lvl1pPr>
          </a:lstStyle>
          <a:p>
            <a:fld id="{AE0C963C-C1DB-4AFD-9DDC-0691666BF49B}" type="datetime2">
              <a:rPr lang="en-US" smtClean="0"/>
              <a:pPr/>
              <a:t>Monday, October 18, 2021</a:t>
            </a:fld>
            <a:endParaRPr lang="en-US" cap="all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155C58-7DDF-4CD4-96AD-F9CC844D84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-1828800" y="1911096"/>
            <a:ext cx="4114800" cy="4572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b="1">
                <a:solidFill>
                  <a:schemeClr val="tx1"/>
                </a:solidFill>
                <a:latin typeface="+mj-lt"/>
              </a:defRPr>
            </a:lvl1pPr>
          </a:lstStyle>
          <a:p>
            <a:pPr algn="l"/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95647-A849-45D9-BC71-46A12E6DE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67744" y="6409944"/>
            <a:ext cx="438912" cy="4480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fld id="{C01389E6-C847-4AD0-B56D-D205B2EAB1EE}" type="slidenum">
              <a:rPr lang="en-US" smtClean="0"/>
              <a:pPr/>
              <a:t>‹#›</a:t>
            </a:fld>
            <a:endParaRPr lang="en-US" sz="800" dirty="0"/>
          </a:p>
        </p:txBody>
      </p:sp>
    </p:spTree>
    <p:extLst>
      <p:ext uri="{BB962C8B-B14F-4D97-AF65-F5344CB8AC3E}">
        <p14:creationId xmlns:p14="http://schemas.microsoft.com/office/powerpoint/2010/main" val="7304580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75" r:id="rId4"/>
    <p:sldLayoutId id="2147483676" r:id="rId5"/>
    <p:sldLayoutId id="2147483681" r:id="rId6"/>
    <p:sldLayoutId id="2147483677" r:id="rId7"/>
    <p:sldLayoutId id="2147483678" r:id="rId8"/>
    <p:sldLayoutId id="2147483679" r:id="rId9"/>
    <p:sldLayoutId id="2147483680" r:id="rId10"/>
    <p:sldLayoutId id="2147483682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600" b="1" i="0" kern="1200" cap="all" spc="7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8086-9B29-46CE-B6E1-BF6CC2F76D3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447822" y="1196622"/>
            <a:ext cx="6886221" cy="2314928"/>
          </a:xfrm>
        </p:spPr>
        <p:txBody>
          <a:bodyPr>
            <a:normAutofit/>
          </a:bodyPr>
          <a:lstStyle/>
          <a:p>
            <a:pPr algn="r"/>
            <a:r>
              <a:rPr lang="en-US" sz="2800" dirty="0"/>
              <a:t>Predicting Flight Satisfaction for Airline Passengers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D858A4-12CE-407A-83C5-7E920CBAD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0" y="3800123"/>
            <a:ext cx="5328356" cy="1435100"/>
          </a:xfrm>
        </p:spPr>
        <p:txBody>
          <a:bodyPr>
            <a:normAutofit/>
          </a:bodyPr>
          <a:lstStyle/>
          <a:p>
            <a:pPr algn="r"/>
            <a:r>
              <a:rPr lang="en-US" sz="1400" dirty="0"/>
              <a:t>Isabella Oakes, Lina Nguyen, and Travis Lloyd</a:t>
            </a:r>
          </a:p>
        </p:txBody>
      </p:sp>
    </p:spTree>
    <p:extLst>
      <p:ext uri="{BB962C8B-B14F-4D97-AF65-F5344CB8AC3E}">
        <p14:creationId xmlns:p14="http://schemas.microsoft.com/office/powerpoint/2010/main" val="522631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ED9D89B5-CCAB-4617-B70E-501DBE3C8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FA661E8-22B6-46C5-8706-FD53CBFF0B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7275" y="4583953"/>
            <a:ext cx="4685857" cy="1465973"/>
          </a:xfrm>
        </p:spPr>
        <p:txBody>
          <a:bodyPr anchor="t">
            <a:normAutofit/>
          </a:bodyPr>
          <a:lstStyle/>
          <a:p>
            <a:r>
              <a:rPr lang="en-US" sz="2800" cap="none"/>
              <a:t>The Problem</a:t>
            </a:r>
          </a:p>
        </p:txBody>
      </p:sp>
      <p:pic>
        <p:nvPicPr>
          <p:cNvPr id="5" name="Picture 4" descr="Empty airplane seats">
            <a:extLst>
              <a:ext uri="{FF2B5EF4-FFF2-40B4-BE49-F238E27FC236}">
                <a16:creationId xmlns:a16="http://schemas.microsoft.com/office/drawing/2014/main" id="{92202DD5-5240-4141-9843-CE73589DF21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479" b="25362"/>
          <a:stretch/>
        </p:blipFill>
        <p:spPr>
          <a:xfrm>
            <a:off x="20" y="432"/>
            <a:ext cx="12191980" cy="4244759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1D8AEC-AC11-404F-9677-2D39DC8F8D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00135" y="4583953"/>
            <a:ext cx="7134665" cy="1465973"/>
          </a:xfrm>
        </p:spPr>
        <p:txBody>
          <a:bodyPr>
            <a:noAutofit/>
          </a:bodyPr>
          <a:lstStyle/>
          <a:p>
            <a:r>
              <a:rPr lang="en-US" sz="1800" dirty="0"/>
              <a:t>Airline flights are long, cramped, and delays are common</a:t>
            </a:r>
          </a:p>
          <a:p>
            <a:r>
              <a:rPr lang="en-US" sz="1800" dirty="0"/>
              <a:t>Airline satisfaction is highly important for repeat business</a:t>
            </a:r>
          </a:p>
          <a:p>
            <a:r>
              <a:rPr lang="en-US" sz="1800" dirty="0"/>
              <a:t>Finding the most important features to customers can help business focus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955DEFE8-24AF-47F7-B020-D4D76ABA18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EAE3873-25FC-4346-B1D5-82E5F9D953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67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9327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E4BB64-552E-4E54-BEE1-DF9E7E4807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AC71E46-E2E1-4E45-A872-06D90B5F30F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373"/>
            <a:ext cx="12191999" cy="457198"/>
          </a:xfrm>
          <a:prstGeom prst="rect">
            <a:avLst/>
          </a:prstGeom>
          <a:gradFill>
            <a:gsLst>
              <a:gs pos="0">
                <a:schemeClr val="accent6">
                  <a:lumMod val="75000"/>
                  <a:alpha val="61000"/>
                </a:schemeClr>
              </a:gs>
              <a:gs pos="50000">
                <a:schemeClr val="accent5">
                  <a:alpha val="85000"/>
                </a:schemeClr>
              </a:gs>
            </a:gsLst>
            <a:lin ang="21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9A2FC3-465C-4FF6-865B-E7357D277F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373"/>
            <a:ext cx="8153398" cy="457199"/>
          </a:xfrm>
          <a:prstGeom prst="rect">
            <a:avLst/>
          </a:prstGeom>
          <a:gradFill>
            <a:gsLst>
              <a:gs pos="0">
                <a:schemeClr val="accent5">
                  <a:alpha val="0"/>
                </a:schemeClr>
              </a:gs>
              <a:gs pos="74000">
                <a:schemeClr val="accent2">
                  <a:alpha val="48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885B35D-1228-4D02-80A3-AB16FA29C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809" y="428992"/>
            <a:ext cx="7779332" cy="36975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794E5390-A88F-4269-AC42-902698C8F8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5166" y="4201410"/>
            <a:ext cx="7981950" cy="212407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9F2F996-5F6A-45A9-B9FE-791B3F92335E}"/>
              </a:ext>
            </a:extLst>
          </p:cNvPr>
          <p:cNvSpPr txBox="1"/>
          <p:nvPr/>
        </p:nvSpPr>
        <p:spPr>
          <a:xfrm>
            <a:off x="8513870" y="1527218"/>
            <a:ext cx="3200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Lost children despite paying for stewardess escorts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Airline has a reputation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AF07C44-91A8-4E33-8672-64248597125C}"/>
              </a:ext>
            </a:extLst>
          </p:cNvPr>
          <p:cNvSpPr txBox="1"/>
          <p:nvPr/>
        </p:nvSpPr>
        <p:spPr>
          <a:xfrm>
            <a:off x="457200" y="4783910"/>
            <a:ext cx="33268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Lost luggage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 communication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Seats changed on a long flight without warning</a:t>
            </a:r>
          </a:p>
        </p:txBody>
      </p:sp>
    </p:spTree>
    <p:extLst>
      <p:ext uri="{BB962C8B-B14F-4D97-AF65-F5344CB8AC3E}">
        <p14:creationId xmlns:p14="http://schemas.microsoft.com/office/powerpoint/2010/main" val="3205416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E3CBB9B1-7B7D-4BA1-A1AF-572168B39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7582123-629E-413B-A204-25147C2E2F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43193" y="457201"/>
            <a:ext cx="3091607" cy="1727643"/>
          </a:xfrm>
        </p:spPr>
        <p:txBody>
          <a:bodyPr anchor="b">
            <a:normAutofit/>
          </a:bodyPr>
          <a:lstStyle/>
          <a:p>
            <a:r>
              <a:rPr lang="en-US" sz="2800"/>
              <a:t>Solutions</a:t>
            </a:r>
          </a:p>
        </p:txBody>
      </p:sp>
      <p:pic>
        <p:nvPicPr>
          <p:cNvPr id="5" name="Picture 4" descr="Multi-colored dialogue boxes">
            <a:extLst>
              <a:ext uri="{FF2B5EF4-FFF2-40B4-BE49-F238E27FC236}">
                <a16:creationId xmlns:a16="http://schemas.microsoft.com/office/drawing/2014/main" id="{AB0B2078-0773-44D1-A7CB-0E4A866EE2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7"/>
          <a:stretch/>
        </p:blipFill>
        <p:spPr>
          <a:xfrm>
            <a:off x="20" y="431"/>
            <a:ext cx="8115280" cy="6408311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686DA9-DB46-45F4-A773-A7A54D096F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43193" y="2530549"/>
            <a:ext cx="2942813" cy="3428124"/>
          </a:xfrm>
        </p:spPr>
        <p:txBody>
          <a:bodyPr>
            <a:normAutofit/>
          </a:bodyPr>
          <a:lstStyle/>
          <a:p>
            <a:r>
              <a:rPr lang="en-US" dirty="0"/>
              <a:t>What did the survey focus on?</a:t>
            </a:r>
          </a:p>
          <a:p>
            <a:r>
              <a:rPr lang="en-US" dirty="0"/>
              <a:t>How can models help?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907741FC-B544-4A6E-B831-6789D04233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6408741"/>
            <a:ext cx="12191998" cy="449257"/>
          </a:xfrm>
          <a:prstGeom prst="rect">
            <a:avLst/>
          </a:prstGeom>
          <a:gradFill>
            <a:gsLst>
              <a:gs pos="34000">
                <a:schemeClr val="accent4">
                  <a:alpha val="73000"/>
                </a:schemeClr>
              </a:gs>
              <a:gs pos="100000">
                <a:schemeClr val="accent5">
                  <a:alpha val="89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F0BE7ED-7814-4273-B18A-F26CC038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8314"/>
            <a:ext cx="8115300" cy="449258"/>
          </a:xfrm>
          <a:prstGeom prst="rect">
            <a:avLst/>
          </a:prstGeom>
          <a:gradFill>
            <a:gsLst>
              <a:gs pos="22000">
                <a:schemeClr val="accent5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895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79E27D9-03C7-44E2-9FF8-15D0C8506A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F4729C-A174-4CB4-ACA7-CA4EBFCF7E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1040" y="640659"/>
            <a:ext cx="5268036" cy="1190576"/>
          </a:xfrm>
        </p:spPr>
        <p:txBody>
          <a:bodyPr anchor="b">
            <a:normAutofit/>
          </a:bodyPr>
          <a:lstStyle/>
          <a:p>
            <a:r>
              <a:rPr lang="en-US" cap="none" dirty="0"/>
              <a:t>What the models found</a:t>
            </a:r>
            <a:r>
              <a:rPr lang="en-US" dirty="0"/>
              <a:t>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93B0AE-E5E9-4030-994F-0081A560C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1040" y="2058683"/>
            <a:ext cx="5645433" cy="3568393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2800" dirty="0"/>
              <a:t>Top features airlines can address:</a:t>
            </a:r>
          </a:p>
          <a:p>
            <a:pPr lvl="1"/>
            <a:r>
              <a:rPr lang="en-US" sz="2800" dirty="0"/>
              <a:t>Online boarding quality</a:t>
            </a:r>
          </a:p>
          <a:p>
            <a:pPr lvl="1"/>
            <a:r>
              <a:rPr lang="en-US" sz="2800" dirty="0"/>
              <a:t>Wi-Fi Service</a:t>
            </a:r>
          </a:p>
          <a:p>
            <a:pPr lvl="1"/>
            <a:r>
              <a:rPr lang="en-US" sz="2800" dirty="0"/>
              <a:t>Leg room</a:t>
            </a:r>
          </a:p>
          <a:p>
            <a:pPr lvl="1"/>
            <a:r>
              <a:rPr lang="en-US" sz="2800" dirty="0"/>
              <a:t>Inflight Entertainment</a:t>
            </a:r>
          </a:p>
          <a:p>
            <a:pPr lvl="1"/>
            <a:r>
              <a:rPr lang="en-US" sz="2800" dirty="0"/>
              <a:t>Seat comfort</a:t>
            </a:r>
          </a:p>
          <a:p>
            <a:r>
              <a:rPr lang="en-US" sz="2800" dirty="0"/>
              <a:t>Easiest/cost effective solutions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EBF1590-3B36-48EE-A89D-3B6F3CB256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C8F6C8C-AB5A-4548-942D-E3FD40ACB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70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FD0DA43-C322-4D61-8DD5-6693EC83C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42052" y="1747308"/>
            <a:ext cx="4694571" cy="3152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7875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BD4C0BBB-0042-4603-A226-6117F3FD5B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14000">
                <a:schemeClr val="accent4">
                  <a:alpha val="28000"/>
                </a:schemeClr>
              </a:gs>
              <a:gs pos="100000">
                <a:schemeClr val="accent5">
                  <a:alpha val="8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C44F520-2598-460E-9F91-B02F60830C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4038600" y="6400799"/>
            <a:ext cx="8153398" cy="456772"/>
          </a:xfrm>
          <a:prstGeom prst="rect">
            <a:avLst/>
          </a:prstGeom>
          <a:gradFill>
            <a:gsLst>
              <a:gs pos="9000">
                <a:schemeClr val="accent2">
                  <a:lumMod val="60000"/>
                  <a:lumOff val="40000"/>
                  <a:alpha val="55000"/>
                </a:schemeClr>
              </a:gs>
              <a:gs pos="99000">
                <a:schemeClr val="accent2"/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4D896123-1B32-4CB1-B2ED-E34BBC26B4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Red and white paper planes">
            <a:extLst>
              <a:ext uri="{FF2B5EF4-FFF2-40B4-BE49-F238E27FC236}">
                <a16:creationId xmlns:a16="http://schemas.microsoft.com/office/drawing/2014/main" id="{F4EA4017-0550-4704-AE76-DB1265FCD9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638"/>
          <a:stretch/>
        </p:blipFill>
        <p:spPr>
          <a:xfrm>
            <a:off x="20" y="-1824"/>
            <a:ext cx="12191980" cy="6865514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F57DA40C-10B8-4678-8433-AA03ED65E9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690"/>
            <a:ext cx="933920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3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441A1F-BF7D-4C76-8573-C14B4E693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0670" y="468922"/>
            <a:ext cx="5124247" cy="738241"/>
          </a:xfrm>
        </p:spPr>
        <p:txBody>
          <a:bodyPr vert="horz" lIns="0" tIns="0" rIns="0" bIns="0" rtlCol="0" anchor="b">
            <a:normAutofit/>
          </a:bodyPr>
          <a:lstStyle/>
          <a:p>
            <a:r>
              <a:rPr lang="en-US" sz="4000" spc="750" dirty="0">
                <a:solidFill>
                  <a:schemeClr val="bg1"/>
                </a:solidFill>
              </a:rPr>
              <a:t>Conclusion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D1DEB652-CD49-4786-9154-A1A30E195A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1916"/>
            <a:ext cx="12191998" cy="461774"/>
          </a:xfrm>
          <a:prstGeom prst="rect">
            <a:avLst/>
          </a:prstGeom>
          <a:gradFill>
            <a:gsLst>
              <a:gs pos="0">
                <a:schemeClr val="accent5"/>
              </a:gs>
              <a:gs pos="100000">
                <a:schemeClr val="accent2">
                  <a:lumMod val="60000"/>
                  <a:lumOff val="40000"/>
                  <a:alpha val="59000"/>
                </a:schemeClr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9A7483D-55E4-41F7-8F87-19FAB2AEAA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15300" y="6399291"/>
            <a:ext cx="4076698" cy="464399"/>
          </a:xfrm>
          <a:prstGeom prst="rect">
            <a:avLst/>
          </a:prstGeom>
          <a:gradFill>
            <a:gsLst>
              <a:gs pos="19000">
                <a:schemeClr val="accent6">
                  <a:lumMod val="75000"/>
                  <a:alpha val="61000"/>
                </a:schemeClr>
              </a:gs>
              <a:gs pos="99000">
                <a:schemeClr val="accent6">
                  <a:alpha val="87000"/>
                </a:schemeClr>
              </a:gs>
            </a:gsLst>
            <a:lin ang="13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80D9116-4C39-43B6-A796-534C08226EE0}"/>
              </a:ext>
            </a:extLst>
          </p:cNvPr>
          <p:cNvSpPr txBox="1"/>
          <p:nvPr/>
        </p:nvSpPr>
        <p:spPr>
          <a:xfrm>
            <a:off x="290670" y="1347229"/>
            <a:ext cx="35139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/>
                </a:solidFill>
              </a:rPr>
              <a:t>Small changes can make big differences in flight satisfaction</a:t>
            </a:r>
          </a:p>
        </p:txBody>
      </p:sp>
    </p:spTree>
    <p:extLst>
      <p:ext uri="{BB962C8B-B14F-4D97-AF65-F5344CB8AC3E}">
        <p14:creationId xmlns:p14="http://schemas.microsoft.com/office/powerpoint/2010/main" val="1475863790"/>
      </p:ext>
    </p:extLst>
  </p:cSld>
  <p:clrMapOvr>
    <a:masterClrMapping/>
  </p:clrMapOvr>
</p:sld>
</file>

<file path=ppt/theme/theme1.xml><?xml version="1.0" encoding="utf-8"?>
<a:theme xmlns:a="http://schemas.openxmlformats.org/drawingml/2006/main" name="GradientRiseVTI">
  <a:themeElements>
    <a:clrScheme name="AnalogousFromLightSeedLeftStep">
      <a:dk1>
        <a:srgbClr val="000000"/>
      </a:dk1>
      <a:lt1>
        <a:srgbClr val="FFFFFF"/>
      </a:lt1>
      <a:dk2>
        <a:srgbClr val="243341"/>
      </a:dk2>
      <a:lt2>
        <a:srgbClr val="E8E7E2"/>
      </a:lt2>
      <a:accent1>
        <a:srgbClr val="7D86DF"/>
      </a:accent1>
      <a:accent2>
        <a:srgbClr val="609DD8"/>
      </a:accent2>
      <a:accent3>
        <a:srgbClr val="55B0B8"/>
      </a:accent3>
      <a:accent4>
        <a:srgbClr val="51B594"/>
      </a:accent4>
      <a:accent5>
        <a:srgbClr val="55B86E"/>
      </a:accent5>
      <a:accent6>
        <a:srgbClr val="63B751"/>
      </a:accent6>
      <a:hlink>
        <a:srgbClr val="898453"/>
      </a:hlink>
      <a:folHlink>
        <a:srgbClr val="7F7F7F"/>
      </a:folHlink>
    </a:clrScheme>
    <a:fontScheme name="Avenir">
      <a:majorFont>
        <a:latin typeface="Gill Sans Nova"/>
        <a:ea typeface=""/>
        <a:cs typeface=""/>
      </a:majorFont>
      <a:minorFont>
        <a:latin typeface="Gill Sans Nov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radientRiseVTI" id="{C2FC082F-B444-4222-AF20-78444CCB5722}" vid="{39F213E4-0CBC-40CB-B3F6-8C5562B6B99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122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Gill Sans Nova</vt:lpstr>
      <vt:lpstr>GradientRiseVTI</vt:lpstr>
      <vt:lpstr>Predicting Flight Satisfaction for Airline Passengers</vt:lpstr>
      <vt:lpstr>The Problem</vt:lpstr>
      <vt:lpstr>PowerPoint Presentation</vt:lpstr>
      <vt:lpstr>Solutions</vt:lpstr>
      <vt:lpstr>What the models found: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Technical notebook</dc:title>
  <dc:creator>Isabella T Oakes</dc:creator>
  <cp:lastModifiedBy>Isabella T Oakes</cp:lastModifiedBy>
  <cp:revision>3</cp:revision>
  <dcterms:created xsi:type="dcterms:W3CDTF">2021-10-16T21:06:03Z</dcterms:created>
  <dcterms:modified xsi:type="dcterms:W3CDTF">2021-10-19T03:48:16Z</dcterms:modified>
</cp:coreProperties>
</file>

<file path=docProps/thumbnail.jpeg>
</file>